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58" r:id="rId4"/>
    <p:sldId id="257" r:id="rId5"/>
    <p:sldId id="259" r:id="rId6"/>
    <p:sldId id="260" r:id="rId7"/>
    <p:sldId id="261" r:id="rId8"/>
    <p:sldId id="262" r:id="rId9"/>
    <p:sldId id="263" r:id="rId10"/>
    <p:sldId id="264" r:id="rId11"/>
    <p:sldId id="273" r:id="rId12"/>
    <p:sldId id="279" r:id="rId13"/>
    <p:sldId id="265" r:id="rId14"/>
    <p:sldId id="266" r:id="rId15"/>
    <p:sldId id="274" r:id="rId16"/>
    <p:sldId id="275" r:id="rId17"/>
    <p:sldId id="276" r:id="rId18"/>
    <p:sldId id="277" r:id="rId19"/>
    <p:sldId id="278" r:id="rId20"/>
    <p:sldId id="271" r:id="rId21"/>
    <p:sldId id="272" r:id="rId22"/>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086" y="-15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30" name="Date Placeholder 29"/>
          <p:cNvSpPr>
            <a:spLocks noGrp="1"/>
          </p:cNvSpPr>
          <p:nvPr>
            <p:ph type="dt" sz="half" idx="10"/>
          </p:nvPr>
        </p:nvSpPr>
        <p:spPr/>
        <p:txBody>
          <a:bodyPr/>
          <a:lstStyle/>
          <a:p>
            <a:fld id="{B8C0D201-F6AF-4587-8698-0D6745C9E4CB}" type="datetimeFigureOut">
              <a:rPr lang="es-MX" smtClean="0"/>
              <a:t>09/12/2020</a:t>
            </a:fld>
            <a:endParaRPr lang="es-MX" dirty="0"/>
          </a:p>
        </p:txBody>
      </p:sp>
      <p:sp>
        <p:nvSpPr>
          <p:cNvPr id="19" name="Footer Placeholder 18"/>
          <p:cNvSpPr>
            <a:spLocks noGrp="1"/>
          </p:cNvSpPr>
          <p:nvPr>
            <p:ph type="ftr" sz="quarter" idx="11"/>
          </p:nvPr>
        </p:nvSpPr>
        <p:spPr/>
        <p:txBody>
          <a:bodyPr/>
          <a:lstStyle/>
          <a:p>
            <a:endParaRPr lang="es-MX" dirty="0"/>
          </a:p>
        </p:txBody>
      </p:sp>
      <p:sp>
        <p:nvSpPr>
          <p:cNvPr id="27" name="Slide Number Placeholder 26"/>
          <p:cNvSpPr>
            <a:spLocks noGrp="1"/>
          </p:cNvSpPr>
          <p:nvPr>
            <p:ph type="sldNum" sz="quarter" idx="12"/>
          </p:nvPr>
        </p:nvSpPr>
        <p:spPr/>
        <p:txBody>
          <a:bodyPr/>
          <a:lstStyle/>
          <a:p>
            <a:fld id="{4240A40B-E131-4E13-89AD-84B5A55B9F4F}" type="slidenum">
              <a:rPr lang="es-MX" smtClean="0"/>
              <a:t>‹Nº›</a:t>
            </a:fld>
            <a:endParaRPr lang="es-MX"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smtClean="0"/>
              <a:t>Haga clic para modificar el estilo de título del patrón</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Date Placeholder 3"/>
          <p:cNvSpPr>
            <a:spLocks noGrp="1"/>
          </p:cNvSpPr>
          <p:nvPr>
            <p:ph type="dt" sz="half" idx="10"/>
          </p:nvPr>
        </p:nvSpPr>
        <p:spPr/>
        <p:txBody>
          <a:bodyPr/>
          <a:lstStyle/>
          <a:p>
            <a:fld id="{B8C0D201-F6AF-4587-8698-0D6745C9E4CB}" type="datetimeFigureOut">
              <a:rPr lang="es-MX" smtClean="0"/>
              <a:t>09/12/2020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240A40B-E131-4E13-89AD-84B5A55B9F4F}" type="slidenum">
              <a:rPr lang="es-MX" smtClean="0"/>
              <a:t>‹Nº›</a:t>
            </a:fld>
            <a:endParaRPr lang="es-MX"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s-ES" smtClean="0"/>
              <a:t>Haga clic para modificar el estilo de título del patrón</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Date Placeholder 3"/>
          <p:cNvSpPr>
            <a:spLocks noGrp="1"/>
          </p:cNvSpPr>
          <p:nvPr>
            <p:ph type="dt" sz="half" idx="10"/>
          </p:nvPr>
        </p:nvSpPr>
        <p:spPr/>
        <p:txBody>
          <a:bodyPr/>
          <a:lstStyle/>
          <a:p>
            <a:fld id="{B8C0D201-F6AF-4587-8698-0D6745C9E4CB}" type="datetimeFigureOut">
              <a:rPr lang="es-MX" smtClean="0"/>
              <a:t>09/12/2020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240A40B-E131-4E13-89AD-84B5A55B9F4F}" type="slidenum">
              <a:rPr lang="es-MX" smtClean="0"/>
              <a:t>‹Nº›</a:t>
            </a:fld>
            <a:endParaRPr lang="es-MX"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s-ES" smtClean="0"/>
              <a:t>Haga clic para modificar el estilo de título del patrón</a:t>
            </a:r>
            <a:endParaRPr kumimoji="0" lang="en-US"/>
          </a:p>
        </p:txBody>
      </p:sp>
      <p:sp>
        <p:nvSpPr>
          <p:cNvPr id="3" name="Content Placeholder 2"/>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Date Placeholder 3"/>
          <p:cNvSpPr>
            <a:spLocks noGrp="1"/>
          </p:cNvSpPr>
          <p:nvPr>
            <p:ph type="dt" sz="half" idx="10"/>
          </p:nvPr>
        </p:nvSpPr>
        <p:spPr/>
        <p:txBody>
          <a:bodyPr/>
          <a:lstStyle/>
          <a:p>
            <a:fld id="{B8C0D201-F6AF-4587-8698-0D6745C9E4CB}" type="datetimeFigureOut">
              <a:rPr lang="es-MX" smtClean="0"/>
              <a:t>09/12/2020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240A40B-E131-4E13-89AD-84B5A55B9F4F}" type="slidenum">
              <a:rPr lang="es-MX" smtClean="0"/>
              <a:t>‹Nº›</a:t>
            </a:fld>
            <a:endParaRPr lang="es-MX"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smtClean="0"/>
              <a:t>Haga clic para modificar el estilo de título del patrón</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Date Placeholder 3"/>
          <p:cNvSpPr>
            <a:spLocks noGrp="1"/>
          </p:cNvSpPr>
          <p:nvPr>
            <p:ph type="dt" sz="half" idx="10"/>
          </p:nvPr>
        </p:nvSpPr>
        <p:spPr/>
        <p:txBody>
          <a:bodyPr/>
          <a:lstStyle/>
          <a:p>
            <a:fld id="{B8C0D201-F6AF-4587-8698-0D6745C9E4CB}" type="datetimeFigureOut">
              <a:rPr lang="es-MX" smtClean="0"/>
              <a:t>09/12/2020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4240A40B-E131-4E13-89AD-84B5A55B9F4F}" type="slidenum">
              <a:rPr lang="es-MX" smtClean="0"/>
              <a:t>‹Nº›</a:t>
            </a:fld>
            <a:endParaRPr lang="es-MX"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s-ES" smtClean="0"/>
              <a:t>Haga clic para modificar el estilo de título del patrón</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Date Placeholder 4"/>
          <p:cNvSpPr>
            <a:spLocks noGrp="1"/>
          </p:cNvSpPr>
          <p:nvPr>
            <p:ph type="dt" sz="half" idx="10"/>
          </p:nvPr>
        </p:nvSpPr>
        <p:spPr/>
        <p:txBody>
          <a:bodyPr/>
          <a:lstStyle/>
          <a:p>
            <a:fld id="{B8C0D201-F6AF-4587-8698-0D6745C9E4CB}" type="datetimeFigureOut">
              <a:rPr lang="es-MX" smtClean="0"/>
              <a:t>09/12/2020</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4240A40B-E131-4E13-89AD-84B5A55B9F4F}" type="slidenum">
              <a:rPr lang="es-MX" smtClean="0"/>
              <a:t>‹Nº›</a:t>
            </a:fld>
            <a:endParaRPr lang="es-MX"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s-ES" smtClean="0"/>
              <a:t>Haga clic para modificar el estilo de título del patrón</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Date Placeholder 6"/>
          <p:cNvSpPr>
            <a:spLocks noGrp="1"/>
          </p:cNvSpPr>
          <p:nvPr>
            <p:ph type="dt" sz="half" idx="10"/>
          </p:nvPr>
        </p:nvSpPr>
        <p:spPr/>
        <p:txBody>
          <a:bodyPr/>
          <a:lstStyle/>
          <a:p>
            <a:fld id="{B8C0D201-F6AF-4587-8698-0D6745C9E4CB}" type="datetimeFigureOut">
              <a:rPr lang="es-MX" smtClean="0"/>
              <a:t>09/12/2020</a:t>
            </a:fld>
            <a:endParaRPr lang="es-MX" dirty="0"/>
          </a:p>
        </p:txBody>
      </p:sp>
      <p:sp>
        <p:nvSpPr>
          <p:cNvPr id="8" name="Footer Placeholder 7"/>
          <p:cNvSpPr>
            <a:spLocks noGrp="1"/>
          </p:cNvSpPr>
          <p:nvPr>
            <p:ph type="ftr" sz="quarter" idx="11"/>
          </p:nvPr>
        </p:nvSpPr>
        <p:spPr/>
        <p:txBody>
          <a:bodyPr/>
          <a:lstStyle/>
          <a:p>
            <a:endParaRPr lang="es-MX" dirty="0"/>
          </a:p>
        </p:txBody>
      </p:sp>
      <p:sp>
        <p:nvSpPr>
          <p:cNvPr id="9" name="Slide Number Placeholder 8"/>
          <p:cNvSpPr>
            <a:spLocks noGrp="1"/>
          </p:cNvSpPr>
          <p:nvPr>
            <p:ph type="sldNum" sz="quarter" idx="12"/>
          </p:nvPr>
        </p:nvSpPr>
        <p:spPr/>
        <p:txBody>
          <a:bodyPr/>
          <a:lstStyle/>
          <a:p>
            <a:fld id="{4240A40B-E131-4E13-89AD-84B5A55B9F4F}" type="slidenum">
              <a:rPr lang="es-MX" smtClean="0"/>
              <a:t>‹Nº›</a:t>
            </a:fld>
            <a:endParaRPr lang="es-MX"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Date Placeholder 2"/>
          <p:cNvSpPr>
            <a:spLocks noGrp="1"/>
          </p:cNvSpPr>
          <p:nvPr>
            <p:ph type="dt" sz="half" idx="10"/>
          </p:nvPr>
        </p:nvSpPr>
        <p:spPr/>
        <p:txBody>
          <a:bodyPr/>
          <a:lstStyle/>
          <a:p>
            <a:fld id="{B8C0D201-F6AF-4587-8698-0D6745C9E4CB}" type="datetimeFigureOut">
              <a:rPr lang="es-MX" smtClean="0"/>
              <a:t>09/12/2020</a:t>
            </a:fld>
            <a:endParaRPr lang="es-MX" dirty="0"/>
          </a:p>
        </p:txBody>
      </p:sp>
      <p:sp>
        <p:nvSpPr>
          <p:cNvPr id="4" name="Footer Placeholder 3"/>
          <p:cNvSpPr>
            <a:spLocks noGrp="1"/>
          </p:cNvSpPr>
          <p:nvPr>
            <p:ph type="ftr" sz="quarter" idx="11"/>
          </p:nvPr>
        </p:nvSpPr>
        <p:spPr/>
        <p:txBody>
          <a:bodyPr/>
          <a:lstStyle/>
          <a:p>
            <a:endParaRPr lang="es-MX" dirty="0"/>
          </a:p>
        </p:txBody>
      </p:sp>
      <p:sp>
        <p:nvSpPr>
          <p:cNvPr id="5" name="Slide Number Placeholder 4"/>
          <p:cNvSpPr>
            <a:spLocks noGrp="1"/>
          </p:cNvSpPr>
          <p:nvPr>
            <p:ph type="sldNum" sz="quarter" idx="12"/>
          </p:nvPr>
        </p:nvSpPr>
        <p:spPr/>
        <p:txBody>
          <a:bodyPr/>
          <a:lstStyle/>
          <a:p>
            <a:fld id="{4240A40B-E131-4E13-89AD-84B5A55B9F4F}" type="slidenum">
              <a:rPr lang="es-MX" smtClean="0"/>
              <a:t>‹Nº›</a:t>
            </a:fld>
            <a:endParaRPr lang="es-MX"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0D201-F6AF-4587-8698-0D6745C9E4CB}" type="datetimeFigureOut">
              <a:rPr lang="es-MX" smtClean="0"/>
              <a:t>09/12/2020</a:t>
            </a:fld>
            <a:endParaRPr lang="es-MX" dirty="0"/>
          </a:p>
        </p:txBody>
      </p:sp>
      <p:sp>
        <p:nvSpPr>
          <p:cNvPr id="3" name="Footer Placeholder 2"/>
          <p:cNvSpPr>
            <a:spLocks noGrp="1"/>
          </p:cNvSpPr>
          <p:nvPr>
            <p:ph type="ftr" sz="quarter" idx="11"/>
          </p:nvPr>
        </p:nvSpPr>
        <p:spPr/>
        <p:txBody>
          <a:bodyPr/>
          <a:lstStyle/>
          <a:p>
            <a:endParaRPr lang="es-MX" dirty="0"/>
          </a:p>
        </p:txBody>
      </p:sp>
      <p:sp>
        <p:nvSpPr>
          <p:cNvPr id="4" name="Slide Number Placeholder 3"/>
          <p:cNvSpPr>
            <a:spLocks noGrp="1"/>
          </p:cNvSpPr>
          <p:nvPr>
            <p:ph type="sldNum" sz="quarter" idx="12"/>
          </p:nvPr>
        </p:nvSpPr>
        <p:spPr/>
        <p:txBody>
          <a:bodyPr/>
          <a:lstStyle/>
          <a:p>
            <a:fld id="{4240A40B-E131-4E13-89AD-84B5A55B9F4F}" type="slidenum">
              <a:rPr lang="es-MX" smtClean="0"/>
              <a:t>‹Nº›</a:t>
            </a:fld>
            <a:endParaRPr lang="es-MX"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smtClean="0"/>
              <a:t>Haga clic para modificar el estilo de título del patrón</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smtClean="0"/>
              <a:t>Haga clic para modificar el estilo de texto del patrón</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Date Placeholder 4"/>
          <p:cNvSpPr>
            <a:spLocks noGrp="1"/>
          </p:cNvSpPr>
          <p:nvPr>
            <p:ph type="dt" sz="half" idx="10"/>
          </p:nvPr>
        </p:nvSpPr>
        <p:spPr/>
        <p:txBody>
          <a:bodyPr/>
          <a:lstStyle/>
          <a:p>
            <a:fld id="{B8C0D201-F6AF-4587-8698-0D6745C9E4CB}" type="datetimeFigureOut">
              <a:rPr lang="es-MX" smtClean="0"/>
              <a:t>09/12/2020</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4240A40B-E131-4E13-89AD-84B5A55B9F4F}" type="slidenum">
              <a:rPr lang="es-MX" smtClean="0"/>
              <a:t>‹Nº›</a:t>
            </a:fld>
            <a:endParaRPr lang="es-MX"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smtClean="0"/>
              <a:t>Haga clic para modificar el estilo de título del patrón</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Date Placeholder 4"/>
          <p:cNvSpPr>
            <a:spLocks noGrp="1"/>
          </p:cNvSpPr>
          <p:nvPr>
            <p:ph type="dt" sz="half" idx="10"/>
          </p:nvPr>
        </p:nvSpPr>
        <p:spPr/>
        <p:txBody>
          <a:bodyPr/>
          <a:lstStyle/>
          <a:p>
            <a:fld id="{B8C0D201-F6AF-4587-8698-0D6745C9E4CB}" type="datetimeFigureOut">
              <a:rPr lang="es-MX" smtClean="0"/>
              <a:t>09/12/2020</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a:xfrm>
            <a:off x="8077200" y="6356350"/>
            <a:ext cx="609600" cy="365125"/>
          </a:xfrm>
        </p:spPr>
        <p:txBody>
          <a:bodyPr/>
          <a:lstStyle/>
          <a:p>
            <a:fld id="{4240A40B-E131-4E13-89AD-84B5A55B9F4F}" type="slidenum">
              <a:rPr lang="es-MX" smtClean="0"/>
              <a:t>‹Nº›</a:t>
            </a:fld>
            <a:endParaRPr lang="es-MX"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dirty="0" smtClean="0"/>
              <a:t>Haga clic en el icono para agregar una imagen</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smtClean="0"/>
              <a:t>Haga clic para modificar el estilo de título del patrón</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B8C0D201-F6AF-4587-8698-0D6745C9E4CB}" type="datetimeFigureOut">
              <a:rPr lang="es-MX" smtClean="0"/>
              <a:t>09/12/2020</a:t>
            </a:fld>
            <a:endParaRPr lang="es-MX"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MX"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240A40B-E131-4E13-89AD-84B5A55B9F4F}" type="slidenum">
              <a:rPr lang="es-MX" smtClean="0"/>
              <a:t>‹Nº›</a:t>
            </a:fld>
            <a:endParaRPr lang="es-MX"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MX" sz="4800" dirty="0">
                <a:effectLst>
                  <a:outerShdw blurRad="38100" dist="38100" dir="2700000" algn="tl">
                    <a:srgbClr val="000000">
                      <a:alpha val="43137"/>
                    </a:srgbClr>
                  </a:outerShdw>
                </a:effectLst>
              </a:rPr>
              <a:t>Conexión A distancia: Arduino</a:t>
            </a:r>
          </a:p>
        </p:txBody>
      </p:sp>
      <p:sp>
        <p:nvSpPr>
          <p:cNvPr id="3" name="2 Subtítulo"/>
          <p:cNvSpPr>
            <a:spLocks noGrp="1"/>
          </p:cNvSpPr>
          <p:nvPr>
            <p:ph type="subTitle" idx="1"/>
          </p:nvPr>
        </p:nvSpPr>
        <p:spPr>
          <a:xfrm>
            <a:off x="539552" y="3228536"/>
            <a:ext cx="7848544" cy="3080784"/>
          </a:xfrm>
        </p:spPr>
        <p:txBody>
          <a:bodyPr>
            <a:normAutofit fontScale="47500" lnSpcReduction="20000"/>
          </a:bodyPr>
          <a:lstStyle/>
          <a:p>
            <a:r>
              <a:rPr lang="es-MX" b="1" dirty="0"/>
              <a:t>UNIVERSIDAD POLITÉCNICA DE </a:t>
            </a:r>
            <a:r>
              <a:rPr lang="es-MX" b="1" dirty="0" smtClean="0"/>
              <a:t>PUEBLA</a:t>
            </a:r>
            <a:r>
              <a:rPr lang="es-MX" b="1" dirty="0"/>
              <a:t> </a:t>
            </a:r>
            <a:endParaRPr lang="es-MX" dirty="0"/>
          </a:p>
          <a:p>
            <a:r>
              <a:rPr lang="es-MX" b="1" dirty="0"/>
              <a:t>Ingeniería en  Mecatrónica</a:t>
            </a:r>
            <a:endParaRPr lang="es-MX" dirty="0"/>
          </a:p>
          <a:p>
            <a:r>
              <a:rPr lang="es-MX" b="1" dirty="0"/>
              <a:t>6° “MA</a:t>
            </a:r>
            <a:r>
              <a:rPr lang="es-MX" b="1" dirty="0" smtClean="0"/>
              <a:t>”</a:t>
            </a:r>
            <a:r>
              <a:rPr lang="es-MX" b="1" dirty="0"/>
              <a:t> </a:t>
            </a:r>
            <a:endParaRPr lang="es-MX" dirty="0"/>
          </a:p>
          <a:p>
            <a:r>
              <a:rPr lang="es-MX" b="1" dirty="0"/>
              <a:t>PROFESORA: Mariana Tepox </a:t>
            </a:r>
            <a:r>
              <a:rPr lang="es-MX" b="1" dirty="0" smtClean="0"/>
              <a:t>Cruz</a:t>
            </a:r>
            <a:r>
              <a:rPr lang="es-MX" b="1" dirty="0"/>
              <a:t> </a:t>
            </a:r>
            <a:endParaRPr lang="es-MX" dirty="0"/>
          </a:p>
          <a:p>
            <a:r>
              <a:rPr lang="es-MX" b="1" dirty="0"/>
              <a:t>MATERIA: Automatización </a:t>
            </a:r>
            <a:r>
              <a:rPr lang="es-MX" b="1" dirty="0" smtClean="0"/>
              <a:t>Industrial</a:t>
            </a:r>
            <a:r>
              <a:rPr lang="es-MX" b="1" dirty="0"/>
              <a:t> </a:t>
            </a:r>
            <a:endParaRPr lang="es-MX" dirty="0"/>
          </a:p>
          <a:p>
            <a:r>
              <a:rPr lang="es-MX" b="1" dirty="0"/>
              <a:t>EQUIPO 1:</a:t>
            </a:r>
            <a:endParaRPr lang="es-MX" dirty="0"/>
          </a:p>
          <a:p>
            <a:r>
              <a:rPr lang="es-MX" b="1" dirty="0"/>
              <a:t>Marlyn Cirne </a:t>
            </a:r>
            <a:r>
              <a:rPr lang="es-MX" b="1" dirty="0" smtClean="0"/>
              <a:t>Percino</a:t>
            </a:r>
          </a:p>
          <a:p>
            <a:r>
              <a:rPr lang="es-MX" b="1" dirty="0"/>
              <a:t>Dennis Ariel Cozatl Cuautle</a:t>
            </a:r>
            <a:endParaRPr lang="es-MX" b="1" dirty="0"/>
          </a:p>
          <a:p>
            <a:r>
              <a:rPr lang="es-MX" b="1" dirty="0"/>
              <a:t>Cristian Daniel Hernández Cardoso</a:t>
            </a:r>
            <a:endParaRPr lang="es-MX" dirty="0"/>
          </a:p>
          <a:p>
            <a:r>
              <a:rPr lang="es-MX" b="1" dirty="0"/>
              <a:t>Maribel Méndez Ramírez</a:t>
            </a:r>
            <a:endParaRPr lang="es-MX" dirty="0"/>
          </a:p>
          <a:p>
            <a:r>
              <a:rPr lang="es-MX" b="1" dirty="0"/>
              <a:t>Rocelia Moyotl Suarez</a:t>
            </a:r>
            <a:endParaRPr lang="es-MX" dirty="0"/>
          </a:p>
          <a:p>
            <a:r>
              <a:rPr lang="es-MX" b="1" dirty="0"/>
              <a:t>Jose Armando Paleta Cordero</a:t>
            </a:r>
            <a:endParaRPr lang="es-MX" dirty="0"/>
          </a:p>
          <a:p>
            <a:r>
              <a:rPr lang="es-MX" b="1" dirty="0"/>
              <a:t>Carlos Daniel Rico Méndez</a:t>
            </a:r>
            <a:endParaRPr lang="es-MX" dirty="0"/>
          </a:p>
          <a:p>
            <a:r>
              <a:rPr lang="es-MX" b="1" dirty="0"/>
              <a:t>Eduardo Téllez Pajarito</a:t>
            </a:r>
            <a:endParaRPr lang="es-MX" dirty="0"/>
          </a:p>
          <a:p>
            <a:r>
              <a:rPr lang="es-MX" b="1" dirty="0"/>
              <a:t>Juan Carlos Tolama</a:t>
            </a:r>
            <a:endParaRPr lang="es-MX" dirty="0"/>
          </a:p>
          <a:p>
            <a:endParaRPr lang="es-MX" dirty="0"/>
          </a:p>
        </p:txBody>
      </p:sp>
    </p:spTree>
    <p:extLst>
      <p:ext uri="{BB962C8B-B14F-4D97-AF65-F5344CB8AC3E}">
        <p14:creationId xmlns:p14="http://schemas.microsoft.com/office/powerpoint/2010/main" val="2280182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MX" sz="1800" dirty="0"/>
              <a:t>Para aplicar lo anterior, se tiene que controlar </a:t>
            </a:r>
            <a:r>
              <a:rPr lang="es-MX" sz="1800" dirty="0" smtClean="0"/>
              <a:t>tres semáforos a </a:t>
            </a:r>
            <a:r>
              <a:rPr lang="es-MX" sz="1800" dirty="0"/>
              <a:t>través del Arduino conecto a internet o hacia el servidor web o conexión </a:t>
            </a:r>
            <a:r>
              <a:rPr lang="es-MX" sz="1800" dirty="0" smtClean="0"/>
              <a:t>IP </a:t>
            </a:r>
            <a:r>
              <a:rPr lang="es-MX" sz="1800" dirty="0"/>
              <a:t>establecida anteriormente. En el Arduino tendremos </a:t>
            </a:r>
            <a:r>
              <a:rPr lang="es-MX" sz="1800" dirty="0" smtClean="0"/>
              <a:t>conectados los leds  con </a:t>
            </a:r>
            <a:r>
              <a:rPr lang="es-MX" sz="1800" dirty="0"/>
              <a:t>una resistencia en una salida digital, y en la página Web tendremos dos botones: uno para encender  </a:t>
            </a:r>
            <a:r>
              <a:rPr lang="es-MX" sz="1800" dirty="0" smtClean="0"/>
              <a:t>los semáforos con una programación y </a:t>
            </a:r>
            <a:r>
              <a:rPr lang="es-MX" sz="1800" dirty="0"/>
              <a:t>el otro para </a:t>
            </a:r>
            <a:r>
              <a:rPr lang="es-MX" sz="1800" dirty="0" smtClean="0"/>
              <a:t>apagarlo.</a:t>
            </a:r>
            <a:endParaRPr lang="es-MX" sz="1800" dirty="0"/>
          </a:p>
        </p:txBody>
      </p:sp>
      <p:pic>
        <p:nvPicPr>
          <p:cNvPr id="4" name="Imagen 3"/>
          <p:cNvPicPr>
            <a:picLocks noChangeAspect="1"/>
          </p:cNvPicPr>
          <p:nvPr/>
        </p:nvPicPr>
        <p:blipFill rotWithShape="1">
          <a:blip r:embed="rId2"/>
          <a:srcRect l="3203" t="29180" r="8176" b="7208"/>
          <a:stretch/>
        </p:blipFill>
        <p:spPr>
          <a:xfrm>
            <a:off x="1583668" y="3573016"/>
            <a:ext cx="5976664" cy="2592289"/>
          </a:xfrm>
          <a:prstGeom prst="rect">
            <a:avLst/>
          </a:prstGeom>
        </p:spPr>
      </p:pic>
    </p:spTree>
    <p:extLst>
      <p:ext uri="{BB962C8B-B14F-4D97-AF65-F5344CB8AC3E}">
        <p14:creationId xmlns:p14="http://schemas.microsoft.com/office/powerpoint/2010/main" val="3860022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 PAGINA WEB</a:t>
            </a:r>
            <a:endParaRPr lang="es-MX" dirty="0"/>
          </a:p>
        </p:txBody>
      </p:sp>
      <p:pic>
        <p:nvPicPr>
          <p:cNvPr id="5" name="Marcador de contenido 4"/>
          <p:cNvPicPr>
            <a:picLocks noGrp="1" noChangeAspect="1"/>
          </p:cNvPicPr>
          <p:nvPr>
            <p:ph idx="1"/>
          </p:nvPr>
        </p:nvPicPr>
        <p:blipFill>
          <a:blip r:embed="rId2"/>
          <a:stretch>
            <a:fillRect/>
          </a:stretch>
        </p:blipFill>
        <p:spPr>
          <a:xfrm>
            <a:off x="664852" y="1935163"/>
            <a:ext cx="7814296" cy="4389437"/>
          </a:xfrm>
          <a:prstGeom prst="rect">
            <a:avLst/>
          </a:prstGeom>
        </p:spPr>
      </p:pic>
    </p:spTree>
    <p:extLst>
      <p:ext uri="{BB962C8B-B14F-4D97-AF65-F5344CB8AC3E}">
        <p14:creationId xmlns:p14="http://schemas.microsoft.com/office/powerpoint/2010/main" val="7256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PROGRAMACIÓN </a:t>
            </a:r>
            <a:r>
              <a:rPr lang="es-ES" dirty="0" smtClean="0"/>
              <a:t>REQUERIDA</a:t>
            </a:r>
            <a:endParaRPr lang="es-ES" dirty="0"/>
          </a:p>
        </p:txBody>
      </p:sp>
      <p:pic>
        <p:nvPicPr>
          <p:cNvPr id="7" name="Imagen 6"/>
          <p:cNvPicPr>
            <a:picLocks noChangeAspect="1"/>
          </p:cNvPicPr>
          <p:nvPr/>
        </p:nvPicPr>
        <p:blipFill rotWithShape="1">
          <a:blip r:embed="rId2"/>
          <a:srcRect l="2750" t="6990" b="71504"/>
          <a:stretch/>
        </p:blipFill>
        <p:spPr>
          <a:xfrm>
            <a:off x="971600" y="4509120"/>
            <a:ext cx="7355160" cy="1872208"/>
          </a:xfrm>
          <a:prstGeom prst="rect">
            <a:avLst/>
          </a:prstGeom>
        </p:spPr>
      </p:pic>
      <p:pic>
        <p:nvPicPr>
          <p:cNvPr id="5" name="Marcador de contenido 4"/>
          <p:cNvPicPr>
            <a:picLocks noGrp="1" noChangeAspect="1"/>
          </p:cNvPicPr>
          <p:nvPr>
            <p:ph idx="1"/>
          </p:nvPr>
        </p:nvPicPr>
        <p:blipFill rotWithShape="1">
          <a:blip r:embed="rId2"/>
          <a:srcRect l="65750" t="50441" r="4851" b="23091"/>
          <a:stretch/>
        </p:blipFill>
        <p:spPr>
          <a:xfrm>
            <a:off x="2195736" y="2060848"/>
            <a:ext cx="3402378" cy="1944216"/>
          </a:xfrm>
          <a:prstGeom prst="rect">
            <a:avLst/>
          </a:prstGeom>
        </p:spPr>
      </p:pic>
    </p:spTree>
    <p:extLst>
      <p:ext uri="{BB962C8B-B14F-4D97-AF65-F5344CB8AC3E}">
        <p14:creationId xmlns:p14="http://schemas.microsoft.com/office/powerpoint/2010/main" val="3874063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CÓDIGO DE PROGRAMACIÓN DEL ARDUINO </a:t>
            </a:r>
            <a:endParaRPr lang="es-MX" dirty="0"/>
          </a:p>
        </p:txBody>
      </p:sp>
      <p:sp>
        <p:nvSpPr>
          <p:cNvPr id="3" name="Marcador de contenido 2"/>
          <p:cNvSpPr>
            <a:spLocks noGrp="1"/>
          </p:cNvSpPr>
          <p:nvPr>
            <p:ph idx="1"/>
          </p:nvPr>
        </p:nvSpPr>
        <p:spPr/>
        <p:txBody>
          <a:bodyPr/>
          <a:lstStyle/>
          <a:p>
            <a:endParaRPr lang="es-ES"/>
          </a:p>
        </p:txBody>
      </p:sp>
      <p:pic>
        <p:nvPicPr>
          <p:cNvPr id="5" name="Imagen 4"/>
          <p:cNvPicPr>
            <a:picLocks noChangeAspect="1"/>
          </p:cNvPicPr>
          <p:nvPr/>
        </p:nvPicPr>
        <p:blipFill>
          <a:blip r:embed="rId2"/>
          <a:stretch>
            <a:fillRect/>
          </a:stretch>
        </p:blipFill>
        <p:spPr>
          <a:xfrm>
            <a:off x="457199" y="1935480"/>
            <a:ext cx="8229601" cy="4389120"/>
          </a:xfrm>
          <a:prstGeom prst="rect">
            <a:avLst/>
          </a:prstGeom>
        </p:spPr>
      </p:pic>
    </p:spTree>
    <p:extLst>
      <p:ext uri="{BB962C8B-B14F-4D97-AF65-F5344CB8AC3E}">
        <p14:creationId xmlns:p14="http://schemas.microsoft.com/office/powerpoint/2010/main" val="9995624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79512" y="4762"/>
            <a:ext cx="8964488" cy="6848475"/>
          </a:xfrm>
          <a:prstGeom prst="rect">
            <a:avLst/>
          </a:prstGeom>
        </p:spPr>
      </p:pic>
    </p:spTree>
    <p:extLst>
      <p:ext uri="{BB962C8B-B14F-4D97-AF65-F5344CB8AC3E}">
        <p14:creationId xmlns:p14="http://schemas.microsoft.com/office/powerpoint/2010/main" val="1607276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51520" y="4762"/>
            <a:ext cx="8784976" cy="6848475"/>
          </a:xfrm>
          <a:prstGeom prst="rect">
            <a:avLst/>
          </a:prstGeom>
        </p:spPr>
      </p:pic>
    </p:spTree>
    <p:extLst>
      <p:ext uri="{BB962C8B-B14F-4D97-AF65-F5344CB8AC3E}">
        <p14:creationId xmlns:p14="http://schemas.microsoft.com/office/powerpoint/2010/main" val="2900979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0"/>
            <a:ext cx="9036496" cy="6853237"/>
          </a:xfrm>
          <a:prstGeom prst="rect">
            <a:avLst/>
          </a:prstGeom>
        </p:spPr>
      </p:pic>
    </p:spTree>
    <p:extLst>
      <p:ext uri="{BB962C8B-B14F-4D97-AF65-F5344CB8AC3E}">
        <p14:creationId xmlns:p14="http://schemas.microsoft.com/office/powerpoint/2010/main" val="1436332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79512" y="4762"/>
            <a:ext cx="8964488" cy="6848475"/>
          </a:xfrm>
          <a:prstGeom prst="rect">
            <a:avLst/>
          </a:prstGeom>
        </p:spPr>
      </p:pic>
    </p:spTree>
    <p:extLst>
      <p:ext uri="{BB962C8B-B14F-4D97-AF65-F5344CB8AC3E}">
        <p14:creationId xmlns:p14="http://schemas.microsoft.com/office/powerpoint/2010/main" val="2715218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51520" y="4762"/>
            <a:ext cx="8712968" cy="6848475"/>
          </a:xfrm>
          <a:prstGeom prst="rect">
            <a:avLst/>
          </a:prstGeom>
        </p:spPr>
      </p:pic>
    </p:spTree>
    <p:extLst>
      <p:ext uri="{BB962C8B-B14F-4D97-AF65-F5344CB8AC3E}">
        <p14:creationId xmlns:p14="http://schemas.microsoft.com/office/powerpoint/2010/main" val="389206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7504" y="4762"/>
            <a:ext cx="8856984" cy="6848475"/>
          </a:xfrm>
          <a:prstGeom prst="rect">
            <a:avLst/>
          </a:prstGeom>
        </p:spPr>
      </p:pic>
    </p:spTree>
    <p:extLst>
      <p:ext uri="{BB962C8B-B14F-4D97-AF65-F5344CB8AC3E}">
        <p14:creationId xmlns:p14="http://schemas.microsoft.com/office/powerpoint/2010/main" val="4114642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ÍNDICE</a:t>
            </a:r>
            <a:endParaRPr lang="es-MX" dirty="0"/>
          </a:p>
        </p:txBody>
      </p:sp>
      <p:sp>
        <p:nvSpPr>
          <p:cNvPr id="3" name="2 Marcador de contenido"/>
          <p:cNvSpPr>
            <a:spLocks noGrp="1"/>
          </p:cNvSpPr>
          <p:nvPr>
            <p:ph idx="1"/>
          </p:nvPr>
        </p:nvSpPr>
        <p:spPr/>
        <p:txBody>
          <a:bodyPr>
            <a:normAutofit/>
          </a:bodyPr>
          <a:lstStyle/>
          <a:p>
            <a:pPr algn="just"/>
            <a:r>
              <a:rPr lang="es-MX" sz="1900" dirty="0" smtClean="0">
                <a:latin typeface="Times New Roman" panose="02020603050405020304" pitchFamily="18" charset="0"/>
                <a:cs typeface="Times New Roman" panose="02020603050405020304" pitchFamily="18" charset="0"/>
              </a:rPr>
              <a:t>Introducción</a:t>
            </a:r>
            <a:r>
              <a:rPr lang="es-MX" sz="1900" dirty="0" smtClean="0">
                <a:latin typeface="Times New Roman" panose="02020603050405020304" pitchFamily="18" charset="0"/>
                <a:cs typeface="Times New Roman" panose="02020603050405020304" pitchFamily="18" charset="0"/>
              </a:rPr>
              <a:t>……………………………………………………………..3</a:t>
            </a:r>
            <a:endParaRPr lang="es-MX" sz="1900" dirty="0" smtClean="0">
              <a:latin typeface="Times New Roman" panose="02020603050405020304" pitchFamily="18" charset="0"/>
              <a:cs typeface="Times New Roman" panose="02020603050405020304" pitchFamily="18" charset="0"/>
            </a:endParaRPr>
          </a:p>
          <a:p>
            <a:pPr algn="just"/>
            <a:r>
              <a:rPr lang="es-MX" sz="1900" dirty="0" smtClean="0">
                <a:latin typeface="Times New Roman" panose="02020603050405020304" pitchFamily="18" charset="0"/>
                <a:cs typeface="Times New Roman" panose="02020603050405020304" pitchFamily="18" charset="0"/>
              </a:rPr>
              <a:t>Objetivo</a:t>
            </a:r>
            <a:r>
              <a:rPr lang="es-MX" sz="1900" dirty="0" smtClean="0">
                <a:latin typeface="Times New Roman" panose="02020603050405020304" pitchFamily="18" charset="0"/>
                <a:cs typeface="Times New Roman" panose="02020603050405020304" pitchFamily="18" charset="0"/>
              </a:rPr>
              <a:t>………………………………………………………………….4</a:t>
            </a:r>
            <a:endParaRPr lang="es-MX" sz="1900" dirty="0" smtClean="0">
              <a:latin typeface="Times New Roman" panose="02020603050405020304" pitchFamily="18" charset="0"/>
              <a:cs typeface="Times New Roman" panose="02020603050405020304" pitchFamily="18" charset="0"/>
            </a:endParaRPr>
          </a:p>
          <a:p>
            <a:pPr algn="just"/>
            <a:r>
              <a:rPr lang="es-MX" sz="1900" dirty="0" smtClean="0">
                <a:latin typeface="Times New Roman" panose="02020603050405020304" pitchFamily="18" charset="0"/>
                <a:cs typeface="Times New Roman" panose="02020603050405020304" pitchFamily="18" charset="0"/>
              </a:rPr>
              <a:t>Las redes de comunicación industrial</a:t>
            </a:r>
            <a:r>
              <a:rPr lang="es-MX" sz="1900" dirty="0" smtClean="0">
                <a:latin typeface="Times New Roman" panose="02020603050405020304" pitchFamily="18" charset="0"/>
                <a:cs typeface="Times New Roman" panose="02020603050405020304" pitchFamily="18" charset="0"/>
              </a:rPr>
              <a:t>…………………………………....5</a:t>
            </a:r>
            <a:endParaRPr lang="es-MX" sz="1900" dirty="0" smtClean="0">
              <a:latin typeface="Times New Roman" panose="02020603050405020304" pitchFamily="18" charset="0"/>
              <a:cs typeface="Times New Roman" panose="02020603050405020304" pitchFamily="18" charset="0"/>
            </a:endParaRPr>
          </a:p>
          <a:p>
            <a:pPr algn="just"/>
            <a:r>
              <a:rPr lang="es-MX" sz="1900" dirty="0" smtClean="0">
                <a:latin typeface="Times New Roman" panose="02020603050405020304" pitchFamily="18" charset="0"/>
                <a:cs typeface="Times New Roman" panose="02020603050405020304" pitchFamily="18" charset="0"/>
              </a:rPr>
              <a:t>Características de una red de C. I</a:t>
            </a:r>
            <a:r>
              <a:rPr lang="es-MX" sz="1900" dirty="0" smtClean="0">
                <a:latin typeface="Times New Roman" panose="02020603050405020304" pitchFamily="18" charset="0"/>
                <a:cs typeface="Times New Roman" panose="02020603050405020304" pitchFamily="18" charset="0"/>
              </a:rPr>
              <a:t>………………………………………..6</a:t>
            </a:r>
            <a:endParaRPr lang="es-MX" sz="1900" dirty="0" smtClean="0">
              <a:latin typeface="Times New Roman" panose="02020603050405020304" pitchFamily="18" charset="0"/>
              <a:cs typeface="Times New Roman" panose="02020603050405020304" pitchFamily="18" charset="0"/>
            </a:endParaRPr>
          </a:p>
          <a:p>
            <a:pPr algn="just"/>
            <a:r>
              <a:rPr lang="es-MX" sz="1900" dirty="0">
                <a:latin typeface="Times New Roman" panose="02020603050405020304" pitchFamily="18" charset="0"/>
                <a:cs typeface="Times New Roman" panose="02020603050405020304" pitchFamily="18" charset="0"/>
              </a:rPr>
              <a:t>Arquitectura de una red </a:t>
            </a:r>
            <a:r>
              <a:rPr lang="es-MX" sz="1900" dirty="0" smtClean="0">
                <a:latin typeface="Times New Roman" panose="02020603050405020304" pitchFamily="18" charset="0"/>
                <a:cs typeface="Times New Roman" panose="02020603050405020304" pitchFamily="18" charset="0"/>
              </a:rPr>
              <a:t>de </a:t>
            </a:r>
            <a:r>
              <a:rPr lang="es-MX" sz="1900" dirty="0">
                <a:latin typeface="Times New Roman" panose="02020603050405020304" pitchFamily="18" charset="0"/>
                <a:cs typeface="Times New Roman" panose="02020603050405020304" pitchFamily="18" charset="0"/>
              </a:rPr>
              <a:t>C. </a:t>
            </a:r>
            <a:r>
              <a:rPr lang="es-MX" sz="1900" dirty="0" smtClean="0">
                <a:latin typeface="Times New Roman" panose="02020603050405020304" pitchFamily="18" charset="0"/>
                <a:cs typeface="Times New Roman" panose="02020603050405020304" pitchFamily="18" charset="0"/>
              </a:rPr>
              <a:t>I</a:t>
            </a:r>
            <a:r>
              <a:rPr lang="es-MX" sz="1900" dirty="0" smtClean="0">
                <a:latin typeface="Times New Roman" panose="02020603050405020304" pitchFamily="18" charset="0"/>
                <a:cs typeface="Times New Roman" panose="02020603050405020304" pitchFamily="18" charset="0"/>
              </a:rPr>
              <a:t>………………………………………….7</a:t>
            </a:r>
            <a:endParaRPr lang="es-MX" sz="1900" dirty="0" smtClean="0">
              <a:latin typeface="Times New Roman" panose="02020603050405020304" pitchFamily="18" charset="0"/>
              <a:cs typeface="Times New Roman" panose="02020603050405020304" pitchFamily="18" charset="0"/>
            </a:endParaRPr>
          </a:p>
          <a:p>
            <a:pPr algn="just"/>
            <a:r>
              <a:rPr lang="es-MX" sz="1900" dirty="0" smtClean="0">
                <a:latin typeface="Times New Roman" panose="02020603050405020304" pitchFamily="18" charset="0"/>
                <a:cs typeface="Times New Roman" panose="02020603050405020304" pitchFamily="18" charset="0"/>
              </a:rPr>
              <a:t>La comunicación del proyecto</a:t>
            </a:r>
            <a:r>
              <a:rPr lang="es-MX" sz="1900" dirty="0" smtClean="0">
                <a:latin typeface="Times New Roman" panose="02020603050405020304" pitchFamily="18" charset="0"/>
                <a:cs typeface="Times New Roman" panose="02020603050405020304" pitchFamily="18" charset="0"/>
              </a:rPr>
              <a:t>…………………………………….……..</a:t>
            </a:r>
            <a:r>
              <a:rPr lang="es-MX" sz="1900" dirty="0" smtClean="0">
                <a:latin typeface="Times New Roman" panose="02020603050405020304" pitchFamily="18" charset="0"/>
                <a:cs typeface="Times New Roman" panose="02020603050405020304" pitchFamily="18" charset="0"/>
              </a:rPr>
              <a:t>8</a:t>
            </a:r>
          </a:p>
          <a:p>
            <a:pPr algn="just"/>
            <a:r>
              <a:rPr lang="es-MX" sz="1900" dirty="0" smtClean="0">
                <a:latin typeface="Times New Roman" panose="02020603050405020304" pitchFamily="18" charset="0"/>
                <a:cs typeface="Times New Roman" panose="02020603050405020304" pitchFamily="18" charset="0"/>
              </a:rPr>
              <a:t>Pagina </a:t>
            </a:r>
            <a:r>
              <a:rPr lang="es-MX" sz="1900" dirty="0" smtClean="0">
                <a:latin typeface="Times New Roman" panose="02020603050405020304" pitchFamily="18" charset="0"/>
                <a:cs typeface="Times New Roman" panose="02020603050405020304" pitchFamily="18" charset="0"/>
              </a:rPr>
              <a:t>web</a:t>
            </a:r>
            <a:r>
              <a:rPr lang="es-MX" sz="1900" dirty="0" smtClean="0">
                <a:latin typeface="Times New Roman" panose="02020603050405020304" pitchFamily="18" charset="0"/>
                <a:cs typeface="Times New Roman" panose="02020603050405020304" pitchFamily="18" charset="0"/>
              </a:rPr>
              <a:t>……………………………………………………………...11</a:t>
            </a:r>
          </a:p>
          <a:p>
            <a:pPr algn="just"/>
            <a:r>
              <a:rPr lang="es-ES" sz="1900" dirty="0" smtClean="0">
                <a:latin typeface="Times New Roman" panose="02020603050405020304" pitchFamily="18" charset="0"/>
                <a:cs typeface="Times New Roman" panose="02020603050405020304" pitchFamily="18" charset="0"/>
              </a:rPr>
              <a:t>Programación requerida………………………………………...………12</a:t>
            </a:r>
            <a:endParaRPr lang="es-MX" sz="1900" dirty="0" smtClean="0">
              <a:latin typeface="Times New Roman" panose="02020603050405020304" pitchFamily="18" charset="0"/>
              <a:cs typeface="Times New Roman" panose="02020603050405020304" pitchFamily="18" charset="0"/>
            </a:endParaRPr>
          </a:p>
          <a:p>
            <a:pPr algn="just"/>
            <a:r>
              <a:rPr lang="es-MX" sz="1900" dirty="0" smtClean="0">
                <a:latin typeface="Times New Roman" panose="02020603050405020304" pitchFamily="18" charset="0"/>
                <a:cs typeface="Times New Roman" panose="02020603050405020304" pitchFamily="18" charset="0"/>
              </a:rPr>
              <a:t>Código </a:t>
            </a:r>
            <a:r>
              <a:rPr lang="es-MX" sz="1900" dirty="0">
                <a:latin typeface="Times New Roman" panose="02020603050405020304" pitchFamily="18" charset="0"/>
                <a:cs typeface="Times New Roman" panose="02020603050405020304" pitchFamily="18" charset="0"/>
              </a:rPr>
              <a:t>de programación del Arduino </a:t>
            </a:r>
            <a:r>
              <a:rPr lang="es-MX" sz="1900" dirty="0" smtClean="0">
                <a:latin typeface="Times New Roman" panose="02020603050405020304" pitchFamily="18" charset="0"/>
                <a:cs typeface="Times New Roman" panose="02020603050405020304" pitchFamily="18" charset="0"/>
              </a:rPr>
              <a:t>………………………………….13</a:t>
            </a:r>
            <a:endParaRPr lang="es-MX" sz="1900" dirty="0" smtClean="0">
              <a:latin typeface="Times New Roman" panose="02020603050405020304" pitchFamily="18" charset="0"/>
              <a:cs typeface="Times New Roman" panose="02020603050405020304" pitchFamily="18" charset="0"/>
            </a:endParaRPr>
          </a:p>
          <a:p>
            <a:pPr algn="just"/>
            <a:r>
              <a:rPr lang="es-MX" sz="1900" dirty="0" smtClean="0">
                <a:latin typeface="Times New Roman" panose="02020603050405020304" pitchFamily="18" charset="0"/>
                <a:cs typeface="Times New Roman" panose="02020603050405020304" pitchFamily="18" charset="0"/>
              </a:rPr>
              <a:t>Conclusión</a:t>
            </a:r>
            <a:r>
              <a:rPr lang="es-MX" sz="1900" dirty="0" smtClean="0">
                <a:latin typeface="Times New Roman" panose="02020603050405020304" pitchFamily="18" charset="0"/>
                <a:cs typeface="Times New Roman" panose="02020603050405020304" pitchFamily="18" charset="0"/>
              </a:rPr>
              <a:t>………………………………………………………………20</a:t>
            </a:r>
            <a:endParaRPr lang="es-MX" sz="1900" dirty="0" smtClean="0">
              <a:latin typeface="Times New Roman" panose="02020603050405020304" pitchFamily="18" charset="0"/>
              <a:cs typeface="Times New Roman" panose="02020603050405020304" pitchFamily="18" charset="0"/>
            </a:endParaRPr>
          </a:p>
          <a:p>
            <a:pPr algn="just"/>
            <a:r>
              <a:rPr lang="es-MX" sz="1900" dirty="0" smtClean="0">
                <a:latin typeface="Times New Roman" panose="02020603050405020304" pitchFamily="18" charset="0"/>
                <a:cs typeface="Times New Roman" panose="02020603050405020304" pitchFamily="18" charset="0"/>
              </a:rPr>
              <a:t>Bibliografía</a:t>
            </a:r>
            <a:r>
              <a:rPr lang="es-MX" sz="1900" dirty="0" smtClean="0">
                <a:latin typeface="Times New Roman" panose="02020603050405020304" pitchFamily="18" charset="0"/>
                <a:cs typeface="Times New Roman" panose="02020603050405020304" pitchFamily="18" charset="0"/>
              </a:rPr>
              <a:t>………………………………………………………………21</a:t>
            </a:r>
            <a:endParaRPr lang="es-MX" sz="2400" dirty="0"/>
          </a:p>
        </p:txBody>
      </p:sp>
    </p:spTree>
    <p:extLst>
      <p:ext uri="{BB962C8B-B14F-4D97-AF65-F5344CB8AC3E}">
        <p14:creationId xmlns:p14="http://schemas.microsoft.com/office/powerpoint/2010/main" val="3784772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CONCLUSIÓN </a:t>
            </a:r>
            <a:endParaRPr lang="es-MX" dirty="0"/>
          </a:p>
        </p:txBody>
      </p:sp>
      <p:sp>
        <p:nvSpPr>
          <p:cNvPr id="3" name="2 Marcador de contenido"/>
          <p:cNvSpPr>
            <a:spLocks noGrp="1"/>
          </p:cNvSpPr>
          <p:nvPr>
            <p:ph idx="1"/>
          </p:nvPr>
        </p:nvSpPr>
        <p:spPr/>
        <p:txBody>
          <a:bodyPr>
            <a:normAutofit/>
          </a:bodyPr>
          <a:lstStyle/>
          <a:p>
            <a:r>
              <a:rPr lang="es-MX" smtClean="0"/>
              <a:t>Es </a:t>
            </a:r>
            <a:r>
              <a:rPr lang="es-MX" dirty="0"/>
              <a:t>importante conocer los diferentes tipos de redes de comunicación industrial, al igual que los diferentes tipos de lenguaje de programación como es el HTML y el funcionamiento de cada una de ellas. Es importante conocer los ordenadores, para que se pueda hacer una buena conexión vía internet. Ya que ahora en la actualidad se utilizan mucho monitoreo en las industrias y no solamente en las empresas sino también en el hogar. Para esto es más fácil trabajar estando a una distancia lejana.</a:t>
            </a:r>
            <a:endParaRPr lang="es-ES" dirty="0"/>
          </a:p>
          <a:p>
            <a:endParaRPr lang="es-MX" dirty="0"/>
          </a:p>
        </p:txBody>
      </p:sp>
    </p:spTree>
    <p:extLst>
      <p:ext uri="{BB962C8B-B14F-4D97-AF65-F5344CB8AC3E}">
        <p14:creationId xmlns:p14="http://schemas.microsoft.com/office/powerpoint/2010/main" val="1535509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BIBLIOGRAFÍA</a:t>
            </a:r>
            <a:endParaRPr lang="es-MX" dirty="0"/>
          </a:p>
        </p:txBody>
      </p:sp>
      <p:sp>
        <p:nvSpPr>
          <p:cNvPr id="3" name="2 Marcador de contenido"/>
          <p:cNvSpPr>
            <a:spLocks noGrp="1"/>
          </p:cNvSpPr>
          <p:nvPr>
            <p:ph idx="1"/>
          </p:nvPr>
        </p:nvSpPr>
        <p:spPr/>
        <p:txBody>
          <a:bodyPr/>
          <a:lstStyle/>
          <a:p>
            <a:pPr fontAlgn="t"/>
            <a:r>
              <a:rPr lang="es-ES" sz="1400" dirty="0"/>
              <a:t>[1] </a:t>
            </a:r>
            <a:r>
              <a:rPr lang="es-ES" sz="1400" dirty="0" smtClean="0"/>
              <a:t>aula21</a:t>
            </a:r>
            <a:r>
              <a:rPr lang="es-ES" sz="1400" dirty="0"/>
              <a:t>, «Qué son las redes de comunicación industrial,» Formación para la Industria. , [En línea]. </a:t>
            </a:r>
            <a:r>
              <a:rPr lang="en-US" sz="1400" dirty="0"/>
              <a:t>Available: https://www.cursosaula21.com/que-son-las-redes-de-comunicacion-industrial/#:%7E:text=Las%20redes%20de%20comunicaci%C3%B3n%20industrial%20son%20la%20columna%20vertebral%20de,flexibilidad%20para%20conectar%20varios%20dispositivos. </a:t>
            </a:r>
            <a:r>
              <a:rPr lang="es-ES" sz="1400" dirty="0"/>
              <a:t>[Último acceso: 4 Agosto 2020].</a:t>
            </a:r>
            <a:endParaRPr lang="es-MX" sz="1400" dirty="0"/>
          </a:p>
          <a:p>
            <a:endParaRPr lang="es-MX" dirty="0"/>
          </a:p>
        </p:txBody>
      </p:sp>
    </p:spTree>
    <p:extLst>
      <p:ext uri="{BB962C8B-B14F-4D97-AF65-F5344CB8AC3E}">
        <p14:creationId xmlns:p14="http://schemas.microsoft.com/office/powerpoint/2010/main" val="1239649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dirty="0" smtClean="0"/>
              <a:t>INTRODUCCIÓN</a:t>
            </a:r>
            <a:endParaRPr lang="es-MX" dirty="0"/>
          </a:p>
        </p:txBody>
      </p:sp>
      <p:sp>
        <p:nvSpPr>
          <p:cNvPr id="3" name="2 Marcador de contenido"/>
          <p:cNvSpPr>
            <a:spLocks noGrp="1"/>
          </p:cNvSpPr>
          <p:nvPr>
            <p:ph idx="1"/>
          </p:nvPr>
        </p:nvSpPr>
        <p:spPr/>
        <p:txBody>
          <a:bodyPr>
            <a:normAutofit/>
          </a:bodyPr>
          <a:lstStyle/>
          <a:p>
            <a:r>
              <a:rPr lang="es-MX" sz="2000" dirty="0" smtClean="0"/>
              <a:t>En </a:t>
            </a:r>
            <a:r>
              <a:rPr lang="es-MX" sz="2000" dirty="0"/>
              <a:t>un acercamiento a esta disciplina, la cual es la materia de automatización industrial, se busca conocer las tecnologías necesarias para el desarrollo de soluciones IoT/Industria Conectada y valiéndonos para ello de herramientas, tecnologías, </a:t>
            </a:r>
            <a:r>
              <a:rPr lang="es-MX" sz="2000" dirty="0" smtClean="0"/>
              <a:t>etc.</a:t>
            </a:r>
          </a:p>
          <a:p>
            <a:r>
              <a:rPr lang="es-MX" sz="2000" dirty="0" smtClean="0"/>
              <a:t> En </a:t>
            </a:r>
            <a:r>
              <a:rPr lang="es-MX" sz="2000" dirty="0"/>
              <a:t>nuestro caso al ser estudiantes de ingeniería queremos usar la industria 4.0 a nuestro favor para poder realizar la comunicación a distancia de un dispositivo vía </a:t>
            </a:r>
            <a:r>
              <a:rPr lang="es-MX" sz="2000" dirty="0" smtClean="0"/>
              <a:t>Arduino.</a:t>
            </a:r>
            <a:endParaRPr lang="es-MX" sz="2000" dirty="0"/>
          </a:p>
          <a:p>
            <a:endParaRPr lang="es-MX"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641" t="4679" b="5573"/>
          <a:stretch/>
        </p:blipFill>
        <p:spPr bwMode="auto">
          <a:xfrm>
            <a:off x="2996089" y="4221088"/>
            <a:ext cx="3151823" cy="238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857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dirty="0" smtClean="0"/>
              <a:t>OBJETIVO</a:t>
            </a:r>
            <a:endParaRPr lang="es-MX" dirty="0"/>
          </a:p>
        </p:txBody>
      </p:sp>
      <p:sp>
        <p:nvSpPr>
          <p:cNvPr id="3" name="2 Marcador de contenido"/>
          <p:cNvSpPr>
            <a:spLocks noGrp="1"/>
          </p:cNvSpPr>
          <p:nvPr>
            <p:ph idx="1"/>
          </p:nvPr>
        </p:nvSpPr>
        <p:spPr/>
        <p:txBody>
          <a:bodyPr>
            <a:normAutofit/>
          </a:bodyPr>
          <a:lstStyle/>
          <a:p>
            <a:r>
              <a:rPr lang="es-MX" sz="2000" dirty="0" smtClean="0"/>
              <a:t>El </a:t>
            </a:r>
            <a:r>
              <a:rPr lang="es-MX" sz="2000" dirty="0"/>
              <a:t>conocimiento sobre el funcionamiento de los diferentes tipos de comunicación a nivel industrial es indispensable cuando se busca alcanzar un monitoreo adecuado y efectivo</a:t>
            </a:r>
            <a:r>
              <a:rPr lang="es-MX" sz="2000" dirty="0" smtClean="0"/>
              <a:t>.</a:t>
            </a:r>
          </a:p>
          <a:p>
            <a:r>
              <a:rPr lang="es-MX" sz="2000" dirty="0" smtClean="0"/>
              <a:t>En </a:t>
            </a:r>
            <a:r>
              <a:rPr lang="es-MX" sz="2000" dirty="0"/>
              <a:t>este trabajo buscamos establecer comunicación del Arduino hacia un operario vía </a:t>
            </a:r>
            <a:r>
              <a:rPr lang="es-MX" sz="2000" dirty="0" smtClean="0"/>
              <a:t>internet.</a:t>
            </a:r>
            <a:endParaRPr lang="es-MX" sz="2000" dirty="0"/>
          </a:p>
          <a:p>
            <a:endParaRPr lang="es-MX"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13" y="3789040"/>
            <a:ext cx="4676775"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0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MX" sz="3600" dirty="0" smtClean="0"/>
              <a:t>LAS REDES DE COMUNICACIÓN INDUSTRIAL</a:t>
            </a:r>
            <a:endParaRPr lang="es-MX" sz="3600" dirty="0"/>
          </a:p>
        </p:txBody>
      </p:sp>
      <p:sp>
        <p:nvSpPr>
          <p:cNvPr id="3" name="2 Marcador de contenido"/>
          <p:cNvSpPr>
            <a:spLocks noGrp="1"/>
          </p:cNvSpPr>
          <p:nvPr>
            <p:ph idx="1"/>
          </p:nvPr>
        </p:nvSpPr>
        <p:spPr/>
        <p:txBody>
          <a:bodyPr/>
          <a:lstStyle/>
          <a:p>
            <a:r>
              <a:rPr lang="es-MX" dirty="0" smtClean="0"/>
              <a:t>Las </a:t>
            </a:r>
            <a:r>
              <a:rPr lang="es-MX" dirty="0"/>
              <a:t>redes de comunicación industrial son la columna vertebral de cualquier arquitectura de sistemas de automatización, ya que ha proporcionado un poderoso medio de intercambio de datos, control habilidad de datos y flexibilidad para conectar varios dispositivos.</a:t>
            </a:r>
          </a:p>
          <a:p>
            <a:endParaRPr lang="es-MX"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4562" y="4149080"/>
            <a:ext cx="3274876" cy="2456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2288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3600" dirty="0" smtClean="0"/>
              <a:t>CARACTERÍSTICAS DE UNA RED DE COMUNICACIÓN INDUSTRIAL</a:t>
            </a:r>
            <a:endParaRPr lang="es-MX" sz="3600" dirty="0"/>
          </a:p>
        </p:txBody>
      </p:sp>
      <p:sp>
        <p:nvSpPr>
          <p:cNvPr id="3" name="2 Marcador de contenido"/>
          <p:cNvSpPr>
            <a:spLocks noGrp="1"/>
          </p:cNvSpPr>
          <p:nvPr>
            <p:ph idx="1"/>
          </p:nvPr>
        </p:nvSpPr>
        <p:spPr/>
        <p:txBody>
          <a:bodyPr>
            <a:normAutofit/>
          </a:bodyPr>
          <a:lstStyle/>
          <a:p>
            <a:r>
              <a:rPr lang="es-MX" sz="2000" dirty="0"/>
              <a:t>Las comunicaciones industriales, por lo general, utilizan Ethernet, DeviceNet, Modbus, ControlNet, etc. Los tres mecanismos de control significativos utilizados en el campo de la automatización industrial incluyen Controladores Lógicos Programables (PLCs), Control de Supervisión y Adquisición de Datos (SCADA) y Sistema de Control Distribuido (DCS).En el caso de la transmisión inalámbrica, la comunicación se realiza a través de ondas de radio.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263" y="4437112"/>
            <a:ext cx="26574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802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ARQUITECTURA DE UNA RED DE COMUNICACIÓN INDUSTRIAL</a:t>
            </a:r>
            <a:endParaRPr lang="es-MX" dirty="0"/>
          </a:p>
        </p:txBody>
      </p:sp>
      <p:sp>
        <p:nvSpPr>
          <p:cNvPr id="3" name="2 Marcador de contenido"/>
          <p:cNvSpPr>
            <a:spLocks noGrp="1"/>
          </p:cNvSpPr>
          <p:nvPr>
            <p:ph idx="1"/>
          </p:nvPr>
        </p:nvSpPr>
        <p:spPr/>
        <p:txBody>
          <a:bodyPr/>
          <a:lstStyle/>
          <a:p>
            <a:r>
              <a:rPr lang="es-MX" sz="1800" dirty="0" smtClean="0"/>
              <a:t>En </a:t>
            </a:r>
            <a:r>
              <a:rPr lang="es-MX" sz="1800" dirty="0"/>
              <a:t>una industria de fabricación o de procesos, la información o los datos fluyen del nivel de campo al nivel de empresa (de abajo hacia arriba) y viceversa. Por lo tanto, es obvio que no existe una única dirección de red de comunicación que satisfaga las necesidades de cada nivel. </a:t>
            </a:r>
          </a:p>
          <a:p>
            <a:r>
              <a:rPr lang="es-MX" sz="1800" dirty="0"/>
              <a:t>Basándose en la funcionalidad, las redes de comunicación industrial se clasifican en tres niveles generales que se desarrollan a continuación.</a:t>
            </a:r>
          </a:p>
          <a:p>
            <a:pPr marL="880110" lvl="1" indent="-514350">
              <a:buFont typeface="+mj-lt"/>
              <a:buAutoNum type="arabicPeriod"/>
            </a:pPr>
            <a:r>
              <a:rPr lang="es-MX" sz="1400" dirty="0"/>
              <a:t>Nivel de </a:t>
            </a:r>
            <a:r>
              <a:rPr lang="es-MX" sz="1400" dirty="0" smtClean="0"/>
              <a:t>dispositivo</a:t>
            </a:r>
          </a:p>
          <a:p>
            <a:pPr marL="880110" lvl="1" indent="-514350">
              <a:buFont typeface="+mj-lt"/>
              <a:buAutoNum type="arabicPeriod"/>
            </a:pPr>
            <a:r>
              <a:rPr lang="es-MX" sz="1400" dirty="0"/>
              <a:t>Nivel de </a:t>
            </a:r>
            <a:r>
              <a:rPr lang="es-MX" sz="1400" dirty="0" smtClean="0"/>
              <a:t>control</a:t>
            </a:r>
          </a:p>
          <a:p>
            <a:pPr marL="880110" lvl="1" indent="-514350">
              <a:buFont typeface="+mj-lt"/>
              <a:buAutoNum type="arabicPeriod"/>
            </a:pPr>
            <a:r>
              <a:rPr lang="es-MX" sz="1400" dirty="0" smtClean="0"/>
              <a:t>Nivel </a:t>
            </a:r>
            <a:r>
              <a:rPr lang="es-MX" sz="1400" dirty="0"/>
              <a:t>de información</a:t>
            </a:r>
            <a:endParaRPr lang="es-MX" sz="140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5196" y="4510841"/>
            <a:ext cx="3713609" cy="2063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074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LA COMUNICACIÓN DEL PROYECTO</a:t>
            </a:r>
            <a:endParaRPr lang="es-MX" dirty="0"/>
          </a:p>
        </p:txBody>
      </p:sp>
      <p:sp>
        <p:nvSpPr>
          <p:cNvPr id="3" name="2 Marcador de contenido"/>
          <p:cNvSpPr>
            <a:spLocks noGrp="1"/>
          </p:cNvSpPr>
          <p:nvPr>
            <p:ph idx="1"/>
          </p:nvPr>
        </p:nvSpPr>
        <p:spPr/>
        <p:txBody>
          <a:bodyPr>
            <a:normAutofit/>
          </a:bodyPr>
          <a:lstStyle/>
          <a:p>
            <a:r>
              <a:rPr lang="es-MX" sz="1600" dirty="0"/>
              <a:t>Arduino debe estar conectado a la red con una IP que se le asignará. Para detectar una petición HTTP con el código de Arduino, primero tendremos que crear un cliente Web. Luego cuando el cliente envíe una petición HTTP al Arduino, este la leerá carácter por carácter a través de una variable char. Sabiendo que una petición HTTP termina con una línea en blanco, pondremos una condición que detecte esta línea en blanco para que, posteriormente, enviar la respuesta HTML.</a:t>
            </a:r>
          </a:p>
          <a:p>
            <a:endParaRPr lang="es-MX"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3645024"/>
            <a:ext cx="4286250"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5126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MX" sz="1600" dirty="0"/>
              <a:t>El código HTML de la web  enviará lo que se escriba en el sketch. Cuando ponemos esta dirección IP en un buscador Web de un ordenador conectado a la misma red (o desde fuera a través de Internet si abrimos un puerto que nos direccione a la IP del Arduino), estamos enviando una petición HTTP. Cuando el Arduino lea esta petición, nos enviará el código HTML para que podamos visualizar la página Web en el navegador. El IP tenemos que asignarle al Arduino, tiene que estar dentro del mismo rango que la IP de la puerta de enlace (Gateway). </a:t>
            </a:r>
          </a:p>
          <a:p>
            <a:endParaRPr lang="es-MX"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020" y="3861048"/>
            <a:ext cx="4211960" cy="236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78498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83</TotalTime>
  <Words>814</Words>
  <Application>Microsoft Office PowerPoint</Application>
  <PresentationFormat>Presentación en pantalla (4:3)</PresentationFormat>
  <Paragraphs>55</Paragraphs>
  <Slides>21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Calibri</vt:lpstr>
      <vt:lpstr>Constantia</vt:lpstr>
      <vt:lpstr>Times New Roman</vt:lpstr>
      <vt:lpstr>Wingdings 2</vt:lpstr>
      <vt:lpstr>Flujo</vt:lpstr>
      <vt:lpstr>Conexión A distancia: Arduino</vt:lpstr>
      <vt:lpstr>ÍNDICE</vt:lpstr>
      <vt:lpstr>INTRODUCCIÓN</vt:lpstr>
      <vt:lpstr>OBJETIVO</vt:lpstr>
      <vt:lpstr>LAS REDES DE COMUNICACIÓN INDUSTRIAL</vt:lpstr>
      <vt:lpstr>CARACTERÍSTICAS DE UNA RED DE COMUNICACIÓN INDUSTRIAL</vt:lpstr>
      <vt:lpstr>ARQUITECTURA DE UNA RED DE COMUNICACIÓN INDUSTRIAL</vt:lpstr>
      <vt:lpstr>LA COMUNICACIÓN DEL PROYECTO</vt:lpstr>
      <vt:lpstr>Presentación de PowerPoint</vt:lpstr>
      <vt:lpstr>Presentación de PowerPoint</vt:lpstr>
      <vt:lpstr> PAGINA WEB</vt:lpstr>
      <vt:lpstr>PROGRAMACIÓN REQUERIDA</vt:lpstr>
      <vt:lpstr>CÓDIGO DE PROGRAMACIÓN DEL ARDUINO </vt:lpstr>
      <vt:lpstr>Presentación de PowerPoint</vt:lpstr>
      <vt:lpstr>Presentación de PowerPoint</vt:lpstr>
      <vt:lpstr>Presentación de PowerPoint</vt:lpstr>
      <vt:lpstr>Presentación de PowerPoint</vt:lpstr>
      <vt:lpstr>Presentación de PowerPoint</vt:lpstr>
      <vt:lpstr>Presentación de PowerPoint</vt:lpstr>
      <vt:lpstr>CONCLUSIÓN </vt:lpstr>
      <vt:lpstr>BIBLIOGRAFÍA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Conexión A distancia: Arduino</dc:title>
  <dc:creator>user</dc:creator>
  <cp:lastModifiedBy>alejandro paleta</cp:lastModifiedBy>
  <cp:revision>11</cp:revision>
  <dcterms:created xsi:type="dcterms:W3CDTF">2020-12-09T03:20:20Z</dcterms:created>
  <dcterms:modified xsi:type="dcterms:W3CDTF">2020-12-10T05:10:31Z</dcterms:modified>
</cp:coreProperties>
</file>